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8229600" cx="14630400"/>
  <p:notesSz cx="8229600" cy="14630400"/>
  <p:embeddedFontLst>
    <p:embeddedFont>
      <p:font typeface="Inter"/>
      <p:regular r:id="rId15"/>
      <p:bold r:id="rId16"/>
      <p:italic r:id="rId17"/>
      <p:boldItalic r:id="rId18"/>
    </p:embeddedFont>
    <p:embeddedFont>
      <p:font typeface="DM Sans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-bold.fntdata"/><Relationship Id="rId11" Type="http://schemas.openxmlformats.org/officeDocument/2006/relationships/slide" Target="slides/slide7.xml"/><Relationship Id="rId22" Type="http://schemas.openxmlformats.org/officeDocument/2006/relationships/font" Target="fonts/DMSans-boldItalic.fntdata"/><Relationship Id="rId10" Type="http://schemas.openxmlformats.org/officeDocument/2006/relationships/slide" Target="slides/slide6.xml"/><Relationship Id="rId21" Type="http://schemas.openxmlformats.org/officeDocument/2006/relationships/font" Target="fonts/DMSans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Inter-regular.fntdata"/><Relationship Id="rId14" Type="http://schemas.openxmlformats.org/officeDocument/2006/relationships/slide" Target="slides/slide10.xml"/><Relationship Id="rId17" Type="http://schemas.openxmlformats.org/officeDocument/2006/relationships/font" Target="fonts/Inter-italic.fntdata"/><Relationship Id="rId16" Type="http://schemas.openxmlformats.org/officeDocument/2006/relationships/font" Target="fonts/Inter-bold.fntdata"/><Relationship Id="rId5" Type="http://schemas.openxmlformats.org/officeDocument/2006/relationships/slide" Target="slides/slide1.xml"/><Relationship Id="rId19" Type="http://schemas.openxmlformats.org/officeDocument/2006/relationships/font" Target="fonts/DMSans-regular.fntdata"/><Relationship Id="rId6" Type="http://schemas.openxmlformats.org/officeDocument/2006/relationships/slide" Target="slides/slide2.xml"/><Relationship Id="rId18" Type="http://schemas.openxmlformats.org/officeDocument/2006/relationships/font" Target="fonts/Inter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" name="Google Shape;5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3" name="Google Shape;26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4" name="Google Shape;264;p10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" name="Google Shape;6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2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5" name="Google Shape;95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5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3" name="Google Shape;153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6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9" name="Google Shape;17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7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8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1" name="Google Shape;231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9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2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0 master">
  <p:cSld name="Slide 10 mast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9" name="Google Shape;4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3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4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5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5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6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6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6 master">
  <p:cSld name="Slide 6 master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" name="Google Shape;3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3" name="Google Shape;3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7 master">
  <p:cSld name="Slide 7 master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37" name="Google Shape;3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8 master">
  <p:cSld name="Slide 8 master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1" name="Google Shape;4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9 master">
  <p:cSld name="Slide 9 master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45" name="Google Shape;4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7.png"/><Relationship Id="rId4" Type="http://schemas.openxmlformats.org/officeDocument/2006/relationships/image" Target="../media/image3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image" Target="../media/image19.png"/><Relationship Id="rId6" Type="http://schemas.openxmlformats.org/officeDocument/2006/relationships/image" Target="../media/image2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Relationship Id="rId4" Type="http://schemas.openxmlformats.org/officeDocument/2006/relationships/image" Target="../media/image29.png"/><Relationship Id="rId5" Type="http://schemas.openxmlformats.org/officeDocument/2006/relationships/image" Target="../media/image22.png"/><Relationship Id="rId6" Type="http://schemas.openxmlformats.org/officeDocument/2006/relationships/image" Target="../media/image13.png"/><Relationship Id="rId7" Type="http://schemas.openxmlformats.org/officeDocument/2006/relationships/image" Target="../media/image24.png"/><Relationship Id="rId8" Type="http://schemas.openxmlformats.org/officeDocument/2006/relationships/image" Target="../media/image1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3.png"/><Relationship Id="rId4" Type="http://schemas.openxmlformats.org/officeDocument/2006/relationships/image" Target="../media/image21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Relationship Id="rId7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8.png"/><Relationship Id="rId4" Type="http://schemas.openxmlformats.org/officeDocument/2006/relationships/image" Target="../media/image3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0.png"/><Relationship Id="rId4" Type="http://schemas.openxmlformats.org/officeDocument/2006/relationships/image" Target="../media/image25.png"/><Relationship Id="rId5" Type="http://schemas.openxmlformats.org/officeDocument/2006/relationships/image" Target="../media/image33.png"/><Relationship Id="rId6" Type="http://schemas.openxmlformats.org/officeDocument/2006/relationships/image" Target="../media/image31.png"/><Relationship Id="rId7" Type="http://schemas.openxmlformats.org/officeDocument/2006/relationships/image" Target="../media/image3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6" name="Google Shape;56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/>
          <p:nvPr/>
        </p:nvSpPr>
        <p:spPr>
          <a:xfrm>
            <a:off x="6280190" y="2209562"/>
            <a:ext cx="7556421" cy="21263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4450"/>
              <a:buFont typeface="DM Sans"/>
              <a:buNone/>
            </a:pPr>
            <a:r>
              <a:rPr b="0" i="0" lang="en-US" sz="44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SkillSwap Connect: Empowering Peer-to-Peer Learning</a:t>
            </a:r>
            <a:endParaRPr b="0" i="0" sz="4450" u="none" cap="none" strike="noStrike"/>
          </a:p>
        </p:txBody>
      </p:sp>
      <p:sp>
        <p:nvSpPr>
          <p:cNvPr id="58" name="Google Shape;58;p13"/>
          <p:cNvSpPr/>
          <p:nvPr/>
        </p:nvSpPr>
        <p:spPr>
          <a:xfrm>
            <a:off x="6280190" y="4676061"/>
            <a:ext cx="7556421" cy="72580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Major Project for a Web Development Internship – VOC by Leslie Fernando.</a:t>
            </a:r>
            <a:endParaRPr b="0" i="0" sz="1750" u="none" cap="none" strike="noStrike"/>
          </a:p>
        </p:txBody>
      </p:sp>
      <p:sp>
        <p:nvSpPr>
          <p:cNvPr id="59" name="Google Shape;59;p13"/>
          <p:cNvSpPr/>
          <p:nvPr/>
        </p:nvSpPr>
        <p:spPr>
          <a:xfrm>
            <a:off x="6280190" y="5657017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Date: 07 September 2025</a:t>
            </a:r>
            <a:endParaRPr b="0" i="0" sz="1750" u="none" cap="none" strike="noStrike"/>
          </a:p>
        </p:txBody>
      </p:sp>
      <p:sp>
        <p:nvSpPr>
          <p:cNvPr id="60" name="Google Shape;60;p13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2"/>
          <p:cNvSpPr/>
          <p:nvPr/>
        </p:nvSpPr>
        <p:spPr>
          <a:xfrm>
            <a:off x="790932" y="622578"/>
            <a:ext cx="6044803" cy="5649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94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"/>
              <a:buNone/>
            </a:pPr>
            <a:r>
              <a:rPr b="0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Key Takeaways &amp; Next Steps</a:t>
            </a:r>
            <a:endParaRPr b="0" i="0" sz="3550" u="none" cap="none" strike="noStrike"/>
          </a:p>
        </p:txBody>
      </p:sp>
      <p:sp>
        <p:nvSpPr>
          <p:cNvPr id="267" name="Google Shape;267;p22"/>
          <p:cNvSpPr/>
          <p:nvPr/>
        </p:nvSpPr>
        <p:spPr>
          <a:xfrm>
            <a:off x="790932" y="1639491"/>
            <a:ext cx="13048536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SkillSwap Connect is more than just an application; it's a testament to the power of community-driven learning, designed to empower individuals through accessible knowledge exchange.</a:t>
            </a:r>
            <a:endParaRPr b="0" i="0" sz="1750" u="none" cap="none" strike="noStrike"/>
          </a:p>
        </p:txBody>
      </p:sp>
      <p:sp>
        <p:nvSpPr>
          <p:cNvPr id="268" name="Google Shape;268;p22"/>
          <p:cNvSpPr/>
          <p:nvPr/>
        </p:nvSpPr>
        <p:spPr>
          <a:xfrm>
            <a:off x="790932" y="2842617"/>
            <a:ext cx="2824877" cy="3531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Key Takeaways</a:t>
            </a:r>
            <a:endParaRPr b="0" i="0" sz="2200" u="none" cap="none" strike="noStrike"/>
          </a:p>
        </p:txBody>
      </p:sp>
      <p:sp>
        <p:nvSpPr>
          <p:cNvPr id="269" name="Google Shape;269;p22"/>
          <p:cNvSpPr/>
          <p:nvPr/>
        </p:nvSpPr>
        <p:spPr>
          <a:xfrm>
            <a:off x="790932" y="3421737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Innovation: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 novel approach to peer learning, leveraging modern web technologies.</a:t>
            </a:r>
            <a:endParaRPr b="0" i="0" sz="1750" u="none" cap="none" strike="noStrike"/>
          </a:p>
        </p:txBody>
      </p:sp>
      <p:sp>
        <p:nvSpPr>
          <p:cNvPr id="270" name="Google Shape;270;p22"/>
          <p:cNvSpPr/>
          <p:nvPr/>
        </p:nvSpPr>
        <p:spPr>
          <a:xfrm>
            <a:off x="790932" y="4223742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User-Centric Design: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Focus on intuitive UX, engagement, and accessibility.</a:t>
            </a:r>
            <a:endParaRPr b="0" i="0" sz="1750" u="none" cap="none" strike="noStrike"/>
          </a:p>
        </p:txBody>
      </p:sp>
      <p:sp>
        <p:nvSpPr>
          <p:cNvPr id="271" name="Google Shape;271;p22"/>
          <p:cNvSpPr/>
          <p:nvPr/>
        </p:nvSpPr>
        <p:spPr>
          <a:xfrm>
            <a:off x="790932" y="5025747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Scalable Vision: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Clear roadmap for future development and expanded functionality.</a:t>
            </a:r>
            <a:endParaRPr b="0" i="0" sz="1750" u="none" cap="none" strike="noStrike"/>
          </a:p>
        </p:txBody>
      </p:sp>
      <p:sp>
        <p:nvSpPr>
          <p:cNvPr id="272" name="Google Shape;272;p22"/>
          <p:cNvSpPr/>
          <p:nvPr/>
        </p:nvSpPr>
        <p:spPr>
          <a:xfrm>
            <a:off x="790932" y="5827752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Real-World Impact: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Potential to revolutionise informal learning in various settings.</a:t>
            </a:r>
            <a:endParaRPr b="0" i="0" sz="1750" u="none" cap="none" strike="noStrike"/>
          </a:p>
        </p:txBody>
      </p:sp>
      <p:sp>
        <p:nvSpPr>
          <p:cNvPr id="273" name="Google Shape;273;p22"/>
          <p:cNvSpPr/>
          <p:nvPr/>
        </p:nvSpPr>
        <p:spPr>
          <a:xfrm>
            <a:off x="7598450" y="2842617"/>
            <a:ext cx="2824877" cy="35313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Next Steps</a:t>
            </a:r>
            <a:endParaRPr b="0" i="0" sz="2200" u="none" cap="none" strike="noStrike"/>
          </a:p>
        </p:txBody>
      </p:sp>
      <p:sp>
        <p:nvSpPr>
          <p:cNvPr id="274" name="Google Shape;274;p22"/>
          <p:cNvSpPr/>
          <p:nvPr/>
        </p:nvSpPr>
        <p:spPr>
          <a:xfrm>
            <a:off x="7598450" y="3421737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Pilot Programme: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Implement a beta test within a university campus or corporate environment.</a:t>
            </a:r>
            <a:endParaRPr b="0" i="0" sz="1750" u="none" cap="none" strike="noStrike"/>
          </a:p>
        </p:txBody>
      </p:sp>
      <p:sp>
        <p:nvSpPr>
          <p:cNvPr id="275" name="Google Shape;275;p22"/>
          <p:cNvSpPr/>
          <p:nvPr/>
        </p:nvSpPr>
        <p:spPr>
          <a:xfrm>
            <a:off x="7598450" y="4223742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User Feedback: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Gather insights to refine features and address pain points.</a:t>
            </a:r>
            <a:endParaRPr b="0" i="0" sz="1750" u="none" cap="none" strike="noStrike"/>
          </a:p>
        </p:txBody>
      </p:sp>
      <p:sp>
        <p:nvSpPr>
          <p:cNvPr id="276" name="Google Shape;276;p22"/>
          <p:cNvSpPr/>
          <p:nvPr/>
        </p:nvSpPr>
        <p:spPr>
          <a:xfrm>
            <a:off x="7598450" y="5025747"/>
            <a:ext cx="6248638" cy="10844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Backend Transition: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Migrate from in-memory to persistent data storage (e.g., PostgreSQL or MongoDB).</a:t>
            </a:r>
            <a:endParaRPr b="0" i="0" sz="1750" u="none" cap="none" strike="noStrike"/>
          </a:p>
        </p:txBody>
      </p:sp>
      <p:sp>
        <p:nvSpPr>
          <p:cNvPr id="277" name="Google Shape;277;p22"/>
          <p:cNvSpPr/>
          <p:nvPr/>
        </p:nvSpPr>
        <p:spPr>
          <a:xfrm>
            <a:off x="7598450" y="6189226"/>
            <a:ext cx="6248638" cy="72294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1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Security Audit:</a:t>
            </a: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Conduct a thorough review to enhance platform security and user privacy.</a:t>
            </a:r>
            <a:endParaRPr b="0" i="0" sz="1750" u="none" cap="none" strike="noStrike"/>
          </a:p>
        </p:txBody>
      </p:sp>
      <p:sp>
        <p:nvSpPr>
          <p:cNvPr id="278" name="Google Shape;278;p22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/>
          <p:nvPr/>
        </p:nvSpPr>
        <p:spPr>
          <a:xfrm>
            <a:off x="729496" y="574596"/>
            <a:ext cx="8172212" cy="5211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5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250"/>
              <a:buFont typeface="DM Sans"/>
              <a:buNone/>
            </a:pPr>
            <a:r>
              <a:rPr b="0" i="0" lang="en-US" sz="32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Introduction: Unlocking Learning Potential</a:t>
            </a:r>
            <a:endParaRPr b="0" i="0" sz="3250" u="none" cap="none" strike="noStrike"/>
          </a:p>
        </p:txBody>
      </p:sp>
      <p:sp>
        <p:nvSpPr>
          <p:cNvPr id="67" name="Google Shape;67;p14"/>
          <p:cNvSpPr/>
          <p:nvPr/>
        </p:nvSpPr>
        <p:spPr>
          <a:xfrm>
            <a:off x="729496" y="1512570"/>
            <a:ext cx="13171408" cy="66698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SkillSwap Connect is an innovative peer-to-peer learning platform designed to connect individuals who want to teach what they know with those eager to learn what they love. It's built on the principle of community-driven, accessible, and engaging learning.</a:t>
            </a:r>
            <a:endParaRPr b="0" i="0" sz="1600" u="none" cap="none" strike="noStrike"/>
          </a:p>
        </p:txBody>
      </p:sp>
      <p:sp>
        <p:nvSpPr>
          <p:cNvPr id="68" name="Google Shape;68;p14"/>
          <p:cNvSpPr/>
          <p:nvPr/>
        </p:nvSpPr>
        <p:spPr>
          <a:xfrm>
            <a:off x="729496" y="2726650"/>
            <a:ext cx="6481524" cy="2203609"/>
          </a:xfrm>
          <a:prstGeom prst="roundRect">
            <a:avLst>
              <a:gd fmla="val 4979" name="adj"/>
            </a:avLst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14"/>
          <p:cNvSpPr/>
          <p:nvPr/>
        </p:nvSpPr>
        <p:spPr>
          <a:xfrm>
            <a:off x="729496" y="2703790"/>
            <a:ext cx="6481524" cy="91440"/>
          </a:xfrm>
          <a:prstGeom prst="roundRect">
            <a:avLst>
              <a:gd fmla="val 34196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" name="Google Shape;70;p14"/>
          <p:cNvSpPr/>
          <p:nvPr/>
        </p:nvSpPr>
        <p:spPr>
          <a:xfrm>
            <a:off x="3657600" y="2413992"/>
            <a:ext cx="625316" cy="625316"/>
          </a:xfrm>
          <a:prstGeom prst="roundRect">
            <a:avLst>
              <a:gd fmla="val 146230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3845243" y="2570321"/>
            <a:ext cx="250031" cy="312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1</a:t>
            </a:r>
            <a:endParaRPr b="0" i="0" sz="1950" u="none" cap="none" strike="noStrike"/>
          </a:p>
        </p:txBody>
      </p:sp>
      <p:sp>
        <p:nvSpPr>
          <p:cNvPr id="72" name="Google Shape;72;p14"/>
          <p:cNvSpPr/>
          <p:nvPr/>
        </p:nvSpPr>
        <p:spPr>
          <a:xfrm>
            <a:off x="960715" y="3247787"/>
            <a:ext cx="2605683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50"/>
              <a:buFont typeface="DM Sans"/>
              <a:buNone/>
            </a:pPr>
            <a:r>
              <a:rPr b="0" i="0" lang="en-US" sz="20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List Skills</a:t>
            </a:r>
            <a:endParaRPr b="0" i="0" sz="2050" u="none" cap="none" strike="noStrike"/>
          </a:p>
        </p:txBody>
      </p:sp>
      <p:sp>
        <p:nvSpPr>
          <p:cNvPr id="73" name="Google Shape;73;p14"/>
          <p:cNvSpPr/>
          <p:nvPr/>
        </p:nvSpPr>
        <p:spPr>
          <a:xfrm>
            <a:off x="960715" y="3698557"/>
            <a:ext cx="6019086" cy="10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Users easily list skills they can teach and skills they wish to learn, creating a dynamic profile of their knowledge exchange interests.</a:t>
            </a:r>
            <a:endParaRPr b="0" i="0" sz="1600" u="none" cap="none" strike="noStrike"/>
          </a:p>
        </p:txBody>
      </p:sp>
      <p:sp>
        <p:nvSpPr>
          <p:cNvPr id="74" name="Google Shape;74;p14"/>
          <p:cNvSpPr/>
          <p:nvPr/>
        </p:nvSpPr>
        <p:spPr>
          <a:xfrm>
            <a:off x="7419380" y="2726650"/>
            <a:ext cx="6481524" cy="2203609"/>
          </a:xfrm>
          <a:prstGeom prst="roundRect">
            <a:avLst>
              <a:gd fmla="val 4979" name="adj"/>
            </a:avLst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7419380" y="2703790"/>
            <a:ext cx="6481524" cy="91440"/>
          </a:xfrm>
          <a:prstGeom prst="roundRect">
            <a:avLst>
              <a:gd fmla="val 34196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10347484" y="2413992"/>
            <a:ext cx="625316" cy="625316"/>
          </a:xfrm>
          <a:prstGeom prst="roundRect">
            <a:avLst>
              <a:gd fmla="val 146230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4"/>
          <p:cNvSpPr/>
          <p:nvPr/>
        </p:nvSpPr>
        <p:spPr>
          <a:xfrm>
            <a:off x="10535126" y="2570321"/>
            <a:ext cx="250031" cy="312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2</a:t>
            </a:r>
            <a:endParaRPr b="0" i="0" sz="1950" u="none" cap="none" strike="noStrike"/>
          </a:p>
        </p:txBody>
      </p:sp>
      <p:sp>
        <p:nvSpPr>
          <p:cNvPr id="78" name="Google Shape;78;p14"/>
          <p:cNvSpPr/>
          <p:nvPr/>
        </p:nvSpPr>
        <p:spPr>
          <a:xfrm>
            <a:off x="7650599" y="3247787"/>
            <a:ext cx="2605683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50"/>
              <a:buFont typeface="DM Sans"/>
              <a:buNone/>
            </a:pPr>
            <a:r>
              <a:rPr b="0" i="0" lang="en-US" sz="20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Smart Matching</a:t>
            </a:r>
            <a:endParaRPr b="0" i="0" sz="2050" u="none" cap="none" strike="noStrike"/>
          </a:p>
        </p:txBody>
      </p:sp>
      <p:sp>
        <p:nvSpPr>
          <p:cNvPr id="79" name="Google Shape;79;p14"/>
          <p:cNvSpPr/>
          <p:nvPr/>
        </p:nvSpPr>
        <p:spPr>
          <a:xfrm>
            <a:off x="7650599" y="3698557"/>
            <a:ext cx="6019086" cy="10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Our intelligent algorithm connects complementary learners and teachers, ensuring meaningful and productive skill exchanges.</a:t>
            </a:r>
            <a:endParaRPr b="0" i="0" sz="1600" u="none" cap="none" strike="noStrike"/>
          </a:p>
        </p:txBody>
      </p:sp>
      <p:sp>
        <p:nvSpPr>
          <p:cNvPr id="80" name="Google Shape;80;p14"/>
          <p:cNvSpPr/>
          <p:nvPr/>
        </p:nvSpPr>
        <p:spPr>
          <a:xfrm>
            <a:off x="729496" y="5451277"/>
            <a:ext cx="6481524" cy="2203609"/>
          </a:xfrm>
          <a:prstGeom prst="roundRect">
            <a:avLst>
              <a:gd fmla="val 4979" name="adj"/>
            </a:avLst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14"/>
          <p:cNvSpPr/>
          <p:nvPr/>
        </p:nvSpPr>
        <p:spPr>
          <a:xfrm>
            <a:off x="729496" y="5428417"/>
            <a:ext cx="6481524" cy="91440"/>
          </a:xfrm>
          <a:prstGeom prst="roundRect">
            <a:avLst>
              <a:gd fmla="val 34196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4"/>
          <p:cNvSpPr/>
          <p:nvPr/>
        </p:nvSpPr>
        <p:spPr>
          <a:xfrm>
            <a:off x="3657600" y="5138618"/>
            <a:ext cx="625316" cy="625316"/>
          </a:xfrm>
          <a:prstGeom prst="roundRect">
            <a:avLst>
              <a:gd fmla="val 146230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4"/>
          <p:cNvSpPr/>
          <p:nvPr/>
        </p:nvSpPr>
        <p:spPr>
          <a:xfrm>
            <a:off x="3845243" y="5294948"/>
            <a:ext cx="250031" cy="312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3</a:t>
            </a:r>
            <a:endParaRPr b="0" i="0" sz="1950" u="none" cap="none" strike="noStrike"/>
          </a:p>
        </p:txBody>
      </p:sp>
      <p:sp>
        <p:nvSpPr>
          <p:cNvPr id="84" name="Google Shape;84;p14"/>
          <p:cNvSpPr/>
          <p:nvPr/>
        </p:nvSpPr>
        <p:spPr>
          <a:xfrm>
            <a:off x="960715" y="5972413"/>
            <a:ext cx="2605683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50"/>
              <a:buFont typeface="DM Sans"/>
              <a:buNone/>
            </a:pPr>
            <a:r>
              <a:rPr b="0" i="0" lang="en-US" sz="20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Seamless Sessions</a:t>
            </a:r>
            <a:endParaRPr b="0" i="0" sz="2050" u="none" cap="none" strike="noStrike"/>
          </a:p>
        </p:txBody>
      </p:sp>
      <p:sp>
        <p:nvSpPr>
          <p:cNvPr id="85" name="Google Shape;85;p14"/>
          <p:cNvSpPr/>
          <p:nvPr/>
        </p:nvSpPr>
        <p:spPr>
          <a:xfrm>
            <a:off x="960715" y="6423184"/>
            <a:ext cx="6019086" cy="10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Facilitate scheduling of learning sessions, share appreciation, and award badges to acknowledge progress and contributions.</a:t>
            </a:r>
            <a:endParaRPr b="0" i="0" sz="1600" u="none" cap="none" strike="noStrike"/>
          </a:p>
        </p:txBody>
      </p:sp>
      <p:sp>
        <p:nvSpPr>
          <p:cNvPr id="86" name="Google Shape;86;p14"/>
          <p:cNvSpPr/>
          <p:nvPr/>
        </p:nvSpPr>
        <p:spPr>
          <a:xfrm>
            <a:off x="7419380" y="5451277"/>
            <a:ext cx="6481524" cy="2203609"/>
          </a:xfrm>
          <a:prstGeom prst="roundRect">
            <a:avLst>
              <a:gd fmla="val 4979" name="adj"/>
            </a:avLst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4"/>
          <p:cNvSpPr/>
          <p:nvPr/>
        </p:nvSpPr>
        <p:spPr>
          <a:xfrm>
            <a:off x="7419380" y="5428417"/>
            <a:ext cx="6481524" cy="91440"/>
          </a:xfrm>
          <a:prstGeom prst="roundRect">
            <a:avLst>
              <a:gd fmla="val 34196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14"/>
          <p:cNvSpPr/>
          <p:nvPr/>
        </p:nvSpPr>
        <p:spPr>
          <a:xfrm>
            <a:off x="10347484" y="5138618"/>
            <a:ext cx="625316" cy="625316"/>
          </a:xfrm>
          <a:prstGeom prst="roundRect">
            <a:avLst>
              <a:gd fmla="val 146230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4"/>
          <p:cNvSpPr/>
          <p:nvPr/>
        </p:nvSpPr>
        <p:spPr>
          <a:xfrm>
            <a:off x="10535126" y="5294948"/>
            <a:ext cx="250031" cy="31265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538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FFFFFF"/>
                </a:solidFill>
                <a:latin typeface="DM Sans"/>
                <a:ea typeface="DM Sans"/>
                <a:cs typeface="DM Sans"/>
                <a:sym typeface="DM Sans"/>
              </a:rPr>
              <a:t>4</a:t>
            </a:r>
            <a:endParaRPr b="0" i="0" sz="1950" u="none" cap="none" strike="noStrike"/>
          </a:p>
        </p:txBody>
      </p:sp>
      <p:sp>
        <p:nvSpPr>
          <p:cNvPr id="90" name="Google Shape;90;p14"/>
          <p:cNvSpPr/>
          <p:nvPr/>
        </p:nvSpPr>
        <p:spPr>
          <a:xfrm>
            <a:off x="7650599" y="5972413"/>
            <a:ext cx="2605683" cy="32575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3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050"/>
              <a:buFont typeface="DM Sans"/>
              <a:buNone/>
            </a:pPr>
            <a:r>
              <a:rPr b="0" i="0" lang="en-US" sz="20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Tech Stack</a:t>
            </a:r>
            <a:endParaRPr b="0" i="0" sz="2050" u="none" cap="none" strike="noStrike"/>
          </a:p>
        </p:txBody>
      </p:sp>
      <p:sp>
        <p:nvSpPr>
          <p:cNvPr id="91" name="Google Shape;91;p14"/>
          <p:cNvSpPr/>
          <p:nvPr/>
        </p:nvSpPr>
        <p:spPr>
          <a:xfrm>
            <a:off x="7650599" y="6423184"/>
            <a:ext cx="6019086" cy="10004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5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Inter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Developed with React (styled-components, framer-motion) for a fluid frontend and a Node/Express API for robust backend operations.</a:t>
            </a:r>
            <a:endParaRPr b="0" i="0" sz="1600" u="none" cap="none" strike="noStrike"/>
          </a:p>
        </p:txBody>
      </p:sp>
      <p:sp>
        <p:nvSpPr>
          <p:cNvPr id="92" name="Google Shape;92;p14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/>
          <p:nvPr/>
        </p:nvSpPr>
        <p:spPr>
          <a:xfrm>
            <a:off x="575548" y="452199"/>
            <a:ext cx="4030742" cy="4110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Architectural Foundations</a:t>
            </a:r>
            <a:endParaRPr b="0" i="0" sz="2550" u="none" cap="none" strike="noStrike"/>
          </a:p>
        </p:txBody>
      </p:sp>
      <p:sp>
        <p:nvSpPr>
          <p:cNvPr id="99" name="Google Shape;99;p15"/>
          <p:cNvSpPr/>
          <p:nvPr/>
        </p:nvSpPr>
        <p:spPr>
          <a:xfrm>
            <a:off x="575548" y="1212532"/>
            <a:ext cx="3399830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Frontend: Responsive and Dynamic</a:t>
            </a:r>
            <a:endParaRPr b="0" i="0" sz="1600" u="none" cap="none" strike="noStrike"/>
          </a:p>
        </p:txBody>
      </p:sp>
      <p:sp>
        <p:nvSpPr>
          <p:cNvPr id="100" name="Google Shape;100;p15"/>
          <p:cNvSpPr/>
          <p:nvPr/>
        </p:nvSpPr>
        <p:spPr>
          <a:xfrm>
            <a:off x="575548" y="1633895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user interface is a </a:t>
            </a: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React Single Page Application (SPA)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engineered for responsiveness across all devices. It incorporates modern design elements like:</a:t>
            </a:r>
            <a:endParaRPr b="0" i="0" sz="1250" u="none" cap="none" strike="noStrike"/>
          </a:p>
        </p:txBody>
      </p:sp>
      <p:sp>
        <p:nvSpPr>
          <p:cNvPr id="101" name="Google Shape;101;p15"/>
          <p:cNvSpPr/>
          <p:nvPr/>
        </p:nvSpPr>
        <p:spPr>
          <a:xfrm>
            <a:off x="575548" y="2307908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Animated, interactive cards for skill displays.</a:t>
            </a:r>
            <a:endParaRPr b="0" i="0" sz="1250" u="none" cap="none" strike="noStrike"/>
          </a:p>
        </p:txBody>
      </p:sp>
      <p:sp>
        <p:nvSpPr>
          <p:cNvPr id="102" name="Google Shape;102;p15"/>
          <p:cNvSpPr/>
          <p:nvPr/>
        </p:nvSpPr>
        <p:spPr>
          <a:xfrm>
            <a:off x="575548" y="2628424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Subtle toast notifications for real-time feedback.</a:t>
            </a:r>
            <a:endParaRPr b="0" i="0" sz="1250" u="none" cap="none" strike="noStrike"/>
          </a:p>
        </p:txBody>
      </p:sp>
      <p:sp>
        <p:nvSpPr>
          <p:cNvPr id="103" name="Google Shape;103;p15"/>
          <p:cNvSpPr/>
          <p:nvPr/>
        </p:nvSpPr>
        <p:spPr>
          <a:xfrm>
            <a:off x="575548" y="2948940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Fluid animations (powered by Framer Motion) to enhance user experience.</a:t>
            </a:r>
            <a:endParaRPr b="0" i="0" sz="1250" u="none" cap="none" strike="noStrike"/>
          </a:p>
        </p:txBody>
      </p:sp>
      <p:pic>
        <p:nvPicPr>
          <p:cNvPr descr="preencoded.png" id="104" name="Google Shape;104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48" y="3396853"/>
            <a:ext cx="6539032" cy="6539032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/>
          <p:nvPr/>
        </p:nvSpPr>
        <p:spPr>
          <a:xfrm>
            <a:off x="7523440" y="1212532"/>
            <a:ext cx="3623072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Backend: Robust and Scalable (Initial)</a:t>
            </a:r>
            <a:endParaRPr b="0" i="0" sz="1600" u="none" cap="none" strike="noStrike"/>
          </a:p>
        </p:txBody>
      </p:sp>
      <p:sp>
        <p:nvSpPr>
          <p:cNvPr id="106" name="Google Shape;106;p15"/>
          <p:cNvSpPr/>
          <p:nvPr/>
        </p:nvSpPr>
        <p:spPr>
          <a:xfrm>
            <a:off x="7523440" y="1633895"/>
            <a:ext cx="6539032" cy="78902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Our backend is built on </a:t>
            </a: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Node.js and Express.js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providing a flexible and efficient RESTful API. For this initial demo, data is stored </a:t>
            </a: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in-memory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, allowing for rapid development and demonstration of core functionalities.</a:t>
            </a:r>
            <a:endParaRPr b="0" i="0" sz="1250" u="none" cap="none" strike="noStrike"/>
          </a:p>
        </p:txBody>
      </p:sp>
      <p:sp>
        <p:nvSpPr>
          <p:cNvPr id="107" name="Google Shape;107;p15"/>
          <p:cNvSpPr/>
          <p:nvPr/>
        </p:nvSpPr>
        <p:spPr>
          <a:xfrm>
            <a:off x="7523440" y="2570917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Handles user skill profiles.</a:t>
            </a:r>
            <a:endParaRPr b="0" i="0" sz="1250" u="none" cap="none" strike="noStrike"/>
          </a:p>
        </p:txBody>
      </p:sp>
      <p:sp>
        <p:nvSpPr>
          <p:cNvPr id="108" name="Google Shape;108;p15"/>
          <p:cNvSpPr/>
          <p:nvPr/>
        </p:nvSpPr>
        <p:spPr>
          <a:xfrm>
            <a:off x="7523440" y="2891433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Manages session proposals and confirmations.</a:t>
            </a:r>
            <a:endParaRPr b="0" i="0" sz="1250" u="none" cap="none" strike="noStrike"/>
          </a:p>
        </p:txBody>
      </p:sp>
      <p:sp>
        <p:nvSpPr>
          <p:cNvPr id="109" name="Google Shape;109;p15"/>
          <p:cNvSpPr/>
          <p:nvPr/>
        </p:nvSpPr>
        <p:spPr>
          <a:xfrm>
            <a:off x="7523440" y="3211949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Char char="•"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Processes "Wall of Thanks" messages and badge awards.</a:t>
            </a:r>
            <a:endParaRPr b="0" i="0" sz="1250" u="none" cap="none" strike="noStrike"/>
          </a:p>
        </p:txBody>
      </p:sp>
      <p:sp>
        <p:nvSpPr>
          <p:cNvPr id="110" name="Google Shape;110;p15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11" name="Google Shape;111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3440" y="3659862"/>
            <a:ext cx="6539032" cy="6539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6"/>
          <p:cNvSpPr/>
          <p:nvPr/>
        </p:nvSpPr>
        <p:spPr>
          <a:xfrm>
            <a:off x="793790" y="1212532"/>
            <a:ext cx="8332351" cy="56697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35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550"/>
              <a:buFont typeface="DM Sans"/>
              <a:buNone/>
            </a:pPr>
            <a:r>
              <a:rPr b="0" i="0" lang="en-US" sz="3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User Journey: From Sign-Up to Skill-Up</a:t>
            </a:r>
            <a:endParaRPr b="0" i="0" sz="3550" u="none" cap="none" strike="noStrike"/>
          </a:p>
        </p:txBody>
      </p:sp>
      <p:pic>
        <p:nvPicPr>
          <p:cNvPr descr="preencoded.png" id="118" name="Google Shape;11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3790" y="2233136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19" name="Google Shape;119;p16"/>
          <p:cNvSpPr/>
          <p:nvPr/>
        </p:nvSpPr>
        <p:spPr>
          <a:xfrm>
            <a:off x="793790" y="2588181"/>
            <a:ext cx="6407944" cy="3048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6"/>
          <p:cNvSpPr/>
          <p:nvPr/>
        </p:nvSpPr>
        <p:spPr>
          <a:xfrm>
            <a:off x="793790" y="2762488"/>
            <a:ext cx="3635931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Onboarding &amp; Profile Setup</a:t>
            </a:r>
            <a:endParaRPr b="0" i="0" sz="2200" u="none" cap="none" strike="noStrike"/>
          </a:p>
        </p:txBody>
      </p:sp>
      <p:sp>
        <p:nvSpPr>
          <p:cNvPr id="121" name="Google Shape;121;p16"/>
          <p:cNvSpPr/>
          <p:nvPr/>
        </p:nvSpPr>
        <p:spPr>
          <a:xfrm>
            <a:off x="793790" y="3252907"/>
            <a:ext cx="640794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Users sign in and intuitively set their "teach" and "learn" skills, crafting a comprehensive profile of their expertise and interests.</a:t>
            </a:r>
            <a:endParaRPr b="0" i="0" sz="1750" u="none" cap="none" strike="noStrike"/>
          </a:p>
        </p:txBody>
      </p:sp>
      <p:pic>
        <p:nvPicPr>
          <p:cNvPr descr="preencoded.png" id="122" name="Google Shape;12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28548" y="2233136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6"/>
          <p:cNvSpPr/>
          <p:nvPr/>
        </p:nvSpPr>
        <p:spPr>
          <a:xfrm>
            <a:off x="7428548" y="2588181"/>
            <a:ext cx="6408063" cy="3048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/>
          <p:nvPr/>
        </p:nvSpPr>
        <p:spPr>
          <a:xfrm>
            <a:off x="7428548" y="2762488"/>
            <a:ext cx="283523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Match Discovery</a:t>
            </a:r>
            <a:endParaRPr b="0" i="0" sz="2200" u="none" cap="none" strike="noStrike"/>
          </a:p>
        </p:txBody>
      </p:sp>
      <p:sp>
        <p:nvSpPr>
          <p:cNvPr id="125" name="Google Shape;125;p16"/>
          <p:cNvSpPr/>
          <p:nvPr/>
        </p:nvSpPr>
        <p:spPr>
          <a:xfrm>
            <a:off x="7428548" y="3252907"/>
            <a:ext cx="64080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The platform presents intelligently matched connections based on complementary skills, facilitating seamless discovery of potential teachers or learners.</a:t>
            </a:r>
            <a:endParaRPr b="0" i="0" sz="1750" u="none" cap="none" strike="noStrike"/>
          </a:p>
        </p:txBody>
      </p:sp>
      <p:pic>
        <p:nvPicPr>
          <p:cNvPr descr="preencoded.png" id="126" name="Google Shape;126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93790" y="4738449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16"/>
          <p:cNvSpPr/>
          <p:nvPr/>
        </p:nvSpPr>
        <p:spPr>
          <a:xfrm>
            <a:off x="793790" y="5093494"/>
            <a:ext cx="6407944" cy="3048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793790" y="5267801"/>
            <a:ext cx="284166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Session Coordination</a:t>
            </a:r>
            <a:endParaRPr b="0" i="0" sz="2200" u="none" cap="none" strike="noStrike"/>
          </a:p>
        </p:txBody>
      </p:sp>
      <p:sp>
        <p:nvSpPr>
          <p:cNvPr id="129" name="Google Shape;129;p16"/>
          <p:cNvSpPr/>
          <p:nvPr/>
        </p:nvSpPr>
        <p:spPr>
          <a:xfrm>
            <a:off x="793790" y="5758220"/>
            <a:ext cx="6407944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Propose sessions specifying the skill and preferred time. Both parties can then accept or confirm, formalizing the learning commitment.</a:t>
            </a:r>
            <a:endParaRPr b="0" i="0" sz="1750" u="none" cap="none" strike="noStrike"/>
          </a:p>
        </p:txBody>
      </p:sp>
      <p:pic>
        <p:nvPicPr>
          <p:cNvPr descr="preencoded.png" id="130" name="Google Shape;130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28548" y="4738449"/>
            <a:ext cx="226814" cy="283488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6"/>
          <p:cNvSpPr/>
          <p:nvPr/>
        </p:nvSpPr>
        <p:spPr>
          <a:xfrm>
            <a:off x="7428548" y="5093494"/>
            <a:ext cx="6408063" cy="30480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16"/>
          <p:cNvSpPr/>
          <p:nvPr/>
        </p:nvSpPr>
        <p:spPr>
          <a:xfrm>
            <a:off x="7428548" y="5267801"/>
            <a:ext cx="3501985" cy="35433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200"/>
              <a:buFont typeface="DM Sans"/>
              <a:buNone/>
            </a:pPr>
            <a:r>
              <a:rPr b="0" i="0" lang="en-US" sz="22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Recognition &amp; Community</a:t>
            </a:r>
            <a:endParaRPr b="0" i="0" sz="2200" u="none" cap="none" strike="noStrike"/>
          </a:p>
        </p:txBody>
      </p:sp>
      <p:sp>
        <p:nvSpPr>
          <p:cNvPr id="133" name="Google Shape;133;p16"/>
          <p:cNvSpPr/>
          <p:nvPr/>
        </p:nvSpPr>
        <p:spPr>
          <a:xfrm>
            <a:off x="7428548" y="5758220"/>
            <a:ext cx="6408063" cy="108870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Post "Wall of Thanks" messages to express gratitude and award badges for successful exchanges, contributing to a dynamic leaderboard and fostering a positive community.</a:t>
            </a:r>
            <a:endParaRPr b="0" i="0" sz="1750" u="none" cap="none" strike="noStrike"/>
          </a:p>
        </p:txBody>
      </p:sp>
      <p:sp>
        <p:nvSpPr>
          <p:cNvPr id="134" name="Google Shape;134;p16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/>
          <p:nvPr/>
        </p:nvSpPr>
        <p:spPr>
          <a:xfrm>
            <a:off x="575548" y="452199"/>
            <a:ext cx="4257318" cy="4110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The Magic Behind Matching</a:t>
            </a:r>
            <a:endParaRPr b="0" i="0" sz="2550" u="none" cap="none" strike="noStrike"/>
          </a:p>
        </p:txBody>
      </p:sp>
      <p:sp>
        <p:nvSpPr>
          <p:cNvPr id="141" name="Google Shape;141;p17"/>
          <p:cNvSpPr/>
          <p:nvPr/>
        </p:nvSpPr>
        <p:spPr>
          <a:xfrm>
            <a:off x="575548" y="1192054"/>
            <a:ext cx="13479304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SkillSwap Connect's core innovation lies in its intuitive matching system. It's designed to bring together users whose learning needs align perfectly with others' teaching abilities.</a:t>
            </a:r>
            <a:endParaRPr b="0" i="0" sz="1250" u="none" cap="none" strike="noStrike"/>
          </a:p>
        </p:txBody>
      </p:sp>
      <p:sp>
        <p:nvSpPr>
          <p:cNvPr id="142" name="Google Shape;142;p17"/>
          <p:cNvSpPr/>
          <p:nvPr/>
        </p:nvSpPr>
        <p:spPr>
          <a:xfrm>
            <a:off x="575548" y="2050971"/>
            <a:ext cx="792706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Our algorithm performs a bidirectional intersection:</a:t>
            </a:r>
            <a:endParaRPr b="0" i="0" sz="1250" u="none" cap="none" strike="noStrike"/>
          </a:p>
        </p:txBody>
      </p:sp>
      <p:sp>
        <p:nvSpPr>
          <p:cNvPr id="143" name="Google Shape;143;p17"/>
          <p:cNvSpPr/>
          <p:nvPr/>
        </p:nvSpPr>
        <p:spPr>
          <a:xfrm>
            <a:off x="575548" y="2461974"/>
            <a:ext cx="792706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Your "Skills to Learn"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are matched with other users' </a:t>
            </a: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"Skills to Teach"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250" u="none" cap="none" strike="noStrike"/>
          </a:p>
        </p:txBody>
      </p:sp>
      <p:sp>
        <p:nvSpPr>
          <p:cNvPr id="144" name="Google Shape;144;p17"/>
          <p:cNvSpPr/>
          <p:nvPr/>
        </p:nvSpPr>
        <p:spPr>
          <a:xfrm>
            <a:off x="575548" y="2782491"/>
            <a:ext cx="792706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Your "Skills to Teach"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are matched with other users' </a:t>
            </a: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"Skills to Learn"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.</a:t>
            </a:r>
            <a:endParaRPr b="0" i="0" sz="1250" u="none" cap="none" strike="noStrike"/>
          </a:p>
        </p:txBody>
      </p:sp>
      <p:sp>
        <p:nvSpPr>
          <p:cNvPr id="145" name="Google Shape;145;p17"/>
          <p:cNvSpPr/>
          <p:nvPr/>
        </p:nvSpPr>
        <p:spPr>
          <a:xfrm>
            <a:off x="575548" y="3193494"/>
            <a:ext cx="792706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This ensures every match offers a reciprocal learning opportunity, maximising engagement and benefit for both participants.</a:t>
            </a:r>
            <a:endParaRPr b="0" i="0" sz="1250" u="none" cap="none" strike="noStrike"/>
          </a:p>
        </p:txBody>
      </p:sp>
      <p:pic>
        <p:nvPicPr>
          <p:cNvPr descr="preencoded.png" id="146" name="Google Shape;14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911471" y="2087880"/>
            <a:ext cx="5150882" cy="5150882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17"/>
          <p:cNvSpPr/>
          <p:nvPr/>
        </p:nvSpPr>
        <p:spPr>
          <a:xfrm>
            <a:off x="822127" y="7855148"/>
            <a:ext cx="10166271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"The platform's matching is surprisingly accurate, connecting me with exactly the skills I needed to learn!"</a:t>
            </a:r>
            <a:endParaRPr b="0" i="0" sz="1600" u="none" cap="none" strike="noStrike"/>
          </a:p>
        </p:txBody>
      </p:sp>
      <p:sp>
        <p:nvSpPr>
          <p:cNvPr id="148" name="Google Shape;148;p17"/>
          <p:cNvSpPr/>
          <p:nvPr/>
        </p:nvSpPr>
        <p:spPr>
          <a:xfrm>
            <a:off x="822127" y="8358664"/>
            <a:ext cx="13232725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— Early User Feedback</a:t>
            </a:r>
            <a:endParaRPr b="0" i="0" sz="1250" u="none" cap="none" strike="noStrike"/>
          </a:p>
        </p:txBody>
      </p:sp>
      <p:sp>
        <p:nvSpPr>
          <p:cNvPr id="149" name="Google Shape;149;p17"/>
          <p:cNvSpPr/>
          <p:nvPr/>
        </p:nvSpPr>
        <p:spPr>
          <a:xfrm>
            <a:off x="575548" y="7608570"/>
            <a:ext cx="22860" cy="1198007"/>
          </a:xfrm>
          <a:prstGeom prst="rect">
            <a:avLst/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17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8"/>
          <p:cNvSpPr/>
          <p:nvPr/>
        </p:nvSpPr>
        <p:spPr>
          <a:xfrm>
            <a:off x="653653" y="513636"/>
            <a:ext cx="4778573" cy="46696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62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900"/>
              <a:buFont typeface="DM Sans"/>
              <a:buNone/>
            </a:pPr>
            <a:r>
              <a:rPr b="0" i="0" lang="en-US" sz="29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Enhancing User Experience</a:t>
            </a:r>
            <a:endParaRPr b="0" i="0" sz="2900" u="none" cap="none" strike="noStrike"/>
          </a:p>
        </p:txBody>
      </p:sp>
      <p:sp>
        <p:nvSpPr>
          <p:cNvPr id="157" name="Google Shape;157;p18"/>
          <p:cNvSpPr/>
          <p:nvPr/>
        </p:nvSpPr>
        <p:spPr>
          <a:xfrm>
            <a:off x="653653" y="1354098"/>
            <a:ext cx="13323094" cy="29884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We've meticulously crafted the user experience with several key features to ensure an engaging, accessible, and enjoyable platform.</a:t>
            </a:r>
            <a:endParaRPr b="0" i="0" sz="1450" u="none" cap="none" strike="noStrike"/>
          </a:p>
        </p:txBody>
      </p:sp>
      <p:pic>
        <p:nvPicPr>
          <p:cNvPr descr="preencoded.png" id="158" name="Google Shape;158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3653" y="1862971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18"/>
          <p:cNvSpPr/>
          <p:nvPr/>
        </p:nvSpPr>
        <p:spPr>
          <a:xfrm>
            <a:off x="653653" y="2563416"/>
            <a:ext cx="2428399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Proactive Suggestions</a:t>
            </a:r>
            <a:endParaRPr b="0" i="0" sz="1800" u="none" cap="none" strike="noStrike"/>
          </a:p>
        </p:txBody>
      </p:sp>
      <p:sp>
        <p:nvSpPr>
          <p:cNvPr id="160" name="Google Shape;160;p18"/>
          <p:cNvSpPr/>
          <p:nvPr/>
        </p:nvSpPr>
        <p:spPr>
          <a:xfrm>
            <a:off x="653653" y="2967276"/>
            <a:ext cx="6544747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Intelligent prompts guide users through the platform, suggesting next steps or relevant connections.</a:t>
            </a:r>
            <a:endParaRPr b="0" i="0" sz="1450" u="none" cap="none" strike="noStrike"/>
          </a:p>
        </p:txBody>
      </p:sp>
      <p:pic>
        <p:nvPicPr>
          <p:cNvPr descr="preencoded.png" id="161" name="Google Shape;161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431881" y="1862971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8"/>
          <p:cNvSpPr/>
          <p:nvPr/>
        </p:nvSpPr>
        <p:spPr>
          <a:xfrm>
            <a:off x="7431881" y="2563416"/>
            <a:ext cx="2334816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Timely Notifications</a:t>
            </a:r>
            <a:endParaRPr b="0" i="0" sz="1800" u="none" cap="none" strike="noStrike"/>
          </a:p>
        </p:txBody>
      </p:sp>
      <p:sp>
        <p:nvSpPr>
          <p:cNvPr id="163" name="Google Shape;163;p18"/>
          <p:cNvSpPr/>
          <p:nvPr/>
        </p:nvSpPr>
        <p:spPr>
          <a:xfrm>
            <a:off x="7431881" y="2967276"/>
            <a:ext cx="6544866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Subtle, non-intrusive toasts provide real-time feedback on actions and updates.</a:t>
            </a:r>
            <a:endParaRPr b="0" i="0" sz="1450" u="none" cap="none" strike="noStrike"/>
          </a:p>
        </p:txBody>
      </p:sp>
      <p:pic>
        <p:nvPicPr>
          <p:cNvPr descr="preencoded.png" id="164" name="Google Shape;164;p18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53653" y="3938468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8"/>
          <p:cNvSpPr/>
          <p:nvPr/>
        </p:nvSpPr>
        <p:spPr>
          <a:xfrm>
            <a:off x="653653" y="4638913"/>
            <a:ext cx="2436614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Gamified Engagement</a:t>
            </a:r>
            <a:endParaRPr b="0" i="0" sz="1800" u="none" cap="none" strike="noStrike"/>
          </a:p>
        </p:txBody>
      </p:sp>
      <p:sp>
        <p:nvSpPr>
          <p:cNvPr id="166" name="Google Shape;166;p18"/>
          <p:cNvSpPr/>
          <p:nvPr/>
        </p:nvSpPr>
        <p:spPr>
          <a:xfrm>
            <a:off x="653653" y="5042773"/>
            <a:ext cx="6544747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Awarding badges and a dynamic leaderboard encourage participation and friendly competition.</a:t>
            </a:r>
            <a:endParaRPr b="0" i="0" sz="1450" u="none" cap="none" strike="noStrike"/>
          </a:p>
        </p:txBody>
      </p:sp>
      <p:pic>
        <p:nvPicPr>
          <p:cNvPr descr="preencoded.png" id="167" name="Google Shape;167;p18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7431881" y="3938468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8"/>
          <p:cNvSpPr/>
          <p:nvPr/>
        </p:nvSpPr>
        <p:spPr>
          <a:xfrm>
            <a:off x="7431881" y="4638913"/>
            <a:ext cx="2431494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Delightful Interactions</a:t>
            </a:r>
            <a:endParaRPr b="0" i="0" sz="1800" u="none" cap="none" strike="noStrike"/>
          </a:p>
        </p:txBody>
      </p:sp>
      <p:sp>
        <p:nvSpPr>
          <p:cNvPr id="169" name="Google Shape;169;p18"/>
          <p:cNvSpPr/>
          <p:nvPr/>
        </p:nvSpPr>
        <p:spPr>
          <a:xfrm>
            <a:off x="7431881" y="5042773"/>
            <a:ext cx="6544866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Fun animations, like confetti for achievements, add moments of joy to the user journey.</a:t>
            </a:r>
            <a:endParaRPr b="0" i="0" sz="1450" u="none" cap="none" strike="noStrike"/>
          </a:p>
        </p:txBody>
      </p:sp>
      <p:pic>
        <p:nvPicPr>
          <p:cNvPr descr="preencoded.png" id="170" name="Google Shape;170;p18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53653" y="6013966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8"/>
          <p:cNvSpPr/>
          <p:nvPr/>
        </p:nvSpPr>
        <p:spPr>
          <a:xfrm>
            <a:off x="653653" y="6714411"/>
            <a:ext cx="2334816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Adaptive Interface</a:t>
            </a:r>
            <a:endParaRPr b="0" i="0" sz="1800" u="none" cap="none" strike="noStrike"/>
          </a:p>
        </p:txBody>
      </p:sp>
      <p:sp>
        <p:nvSpPr>
          <p:cNvPr id="172" name="Google Shape;172;p18"/>
          <p:cNvSpPr/>
          <p:nvPr/>
        </p:nvSpPr>
        <p:spPr>
          <a:xfrm>
            <a:off x="653653" y="7118271"/>
            <a:ext cx="6544747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user-selectable dark mode caters to personal preferences and reduces eye strain.</a:t>
            </a:r>
            <a:endParaRPr b="0" i="0" sz="1450" u="none" cap="none" strike="noStrike"/>
          </a:p>
        </p:txBody>
      </p:sp>
      <p:pic>
        <p:nvPicPr>
          <p:cNvPr descr="preencoded.png" id="173" name="Google Shape;173;p18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431881" y="6013966"/>
            <a:ext cx="466963" cy="466963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18"/>
          <p:cNvSpPr/>
          <p:nvPr/>
        </p:nvSpPr>
        <p:spPr>
          <a:xfrm>
            <a:off x="7431881" y="6714411"/>
            <a:ext cx="2334816" cy="29182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800"/>
              <a:buFont typeface="DM Sans"/>
              <a:buNone/>
            </a:pPr>
            <a:r>
              <a:rPr b="0" i="0" lang="en-US" sz="18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Inclusive Design</a:t>
            </a:r>
            <a:endParaRPr b="0" i="0" sz="1800" u="none" cap="none" strike="noStrike"/>
          </a:p>
        </p:txBody>
      </p:sp>
      <p:sp>
        <p:nvSpPr>
          <p:cNvPr id="175" name="Google Shape;175;p18"/>
          <p:cNvSpPr/>
          <p:nvPr/>
        </p:nvSpPr>
        <p:spPr>
          <a:xfrm>
            <a:off x="7431881" y="7118271"/>
            <a:ext cx="6544866" cy="59769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068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450"/>
              <a:buFont typeface="Inter"/>
              <a:buNone/>
            </a:pPr>
            <a:r>
              <a:rPr b="0" i="0" lang="en-US" sz="14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Built with accessibility standards in mind, ensuring the platform is usable by all individuals.</a:t>
            </a:r>
            <a:endParaRPr b="0" i="0" sz="1450" u="none" cap="none" strike="noStrike"/>
          </a:p>
        </p:txBody>
      </p:sp>
      <p:sp>
        <p:nvSpPr>
          <p:cNvPr id="176" name="Google Shape;176;p18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9"/>
          <p:cNvSpPr/>
          <p:nvPr/>
        </p:nvSpPr>
        <p:spPr>
          <a:xfrm>
            <a:off x="698659" y="706279"/>
            <a:ext cx="4101941" cy="49899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806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100"/>
              <a:buFont typeface="DM Sans"/>
              <a:buNone/>
            </a:pPr>
            <a:r>
              <a:rPr b="0" i="0" lang="en-US" sz="31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Versatile Applications</a:t>
            </a:r>
            <a:endParaRPr b="0" i="0" sz="3100" u="none" cap="none" strike="noStrike"/>
          </a:p>
        </p:txBody>
      </p:sp>
      <p:sp>
        <p:nvSpPr>
          <p:cNvPr id="183" name="Google Shape;183;p19"/>
          <p:cNvSpPr/>
          <p:nvPr/>
        </p:nvSpPr>
        <p:spPr>
          <a:xfrm>
            <a:off x="698659" y="1604486"/>
            <a:ext cx="13233083" cy="638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SkillSwap Connect isn't just a platform; it's a flexible tool with diverse applications across various sectors, democratising access to knowledge.</a:t>
            </a:r>
            <a:endParaRPr b="0" i="0" sz="1550" u="none" cap="none" strike="noStrike"/>
          </a:p>
        </p:txBody>
      </p:sp>
      <p:sp>
        <p:nvSpPr>
          <p:cNvPr id="184" name="Google Shape;184;p19"/>
          <p:cNvSpPr/>
          <p:nvPr/>
        </p:nvSpPr>
        <p:spPr>
          <a:xfrm>
            <a:off x="698659" y="2467928"/>
            <a:ext cx="4277916" cy="2587585"/>
          </a:xfrm>
          <a:prstGeom prst="roundRect">
            <a:avLst>
              <a:gd fmla="val 1157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19"/>
          <p:cNvSpPr/>
          <p:nvPr/>
        </p:nvSpPr>
        <p:spPr>
          <a:xfrm>
            <a:off x="898208" y="2667476"/>
            <a:ext cx="598884" cy="598884"/>
          </a:xfrm>
          <a:prstGeom prst="roundRect">
            <a:avLst>
              <a:gd fmla="val 15266872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86" name="Google Shape;186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62871" y="2798445"/>
            <a:ext cx="269438" cy="336828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9"/>
          <p:cNvSpPr/>
          <p:nvPr/>
        </p:nvSpPr>
        <p:spPr>
          <a:xfrm>
            <a:off x="898208" y="3465909"/>
            <a:ext cx="2495312" cy="31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Campus Education</a:t>
            </a:r>
            <a:endParaRPr b="0" i="0" sz="1950" u="none" cap="none" strike="noStrike"/>
          </a:p>
        </p:txBody>
      </p:sp>
      <p:sp>
        <p:nvSpPr>
          <p:cNvPr id="188" name="Google Shape;188;p19"/>
          <p:cNvSpPr/>
          <p:nvPr/>
        </p:nvSpPr>
        <p:spPr>
          <a:xfrm>
            <a:off x="898208" y="3897630"/>
            <a:ext cx="3878818" cy="9583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Ideal for peer tutoring, study clubs, and inter-departmental skill sharing within universities.</a:t>
            </a:r>
            <a:endParaRPr b="0" i="0" sz="1550" u="none" cap="none" strike="noStrike"/>
          </a:p>
        </p:txBody>
      </p:sp>
      <p:sp>
        <p:nvSpPr>
          <p:cNvPr id="189" name="Google Shape;189;p19"/>
          <p:cNvSpPr/>
          <p:nvPr/>
        </p:nvSpPr>
        <p:spPr>
          <a:xfrm>
            <a:off x="5176123" y="2467928"/>
            <a:ext cx="4278035" cy="2587585"/>
          </a:xfrm>
          <a:prstGeom prst="roundRect">
            <a:avLst>
              <a:gd fmla="val 1157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9"/>
          <p:cNvSpPr/>
          <p:nvPr/>
        </p:nvSpPr>
        <p:spPr>
          <a:xfrm>
            <a:off x="5375672" y="2667476"/>
            <a:ext cx="598884" cy="598884"/>
          </a:xfrm>
          <a:prstGeom prst="roundRect">
            <a:avLst>
              <a:gd fmla="val 15266872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1" name="Google Shape;191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540335" y="2798445"/>
            <a:ext cx="269438" cy="336828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9"/>
          <p:cNvSpPr/>
          <p:nvPr/>
        </p:nvSpPr>
        <p:spPr>
          <a:xfrm>
            <a:off x="5375672" y="3465909"/>
            <a:ext cx="2611636" cy="31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Corporate Mentorship</a:t>
            </a:r>
            <a:endParaRPr b="0" i="0" sz="1950" u="none" cap="none" strike="noStrike"/>
          </a:p>
        </p:txBody>
      </p:sp>
      <p:sp>
        <p:nvSpPr>
          <p:cNvPr id="193" name="Google Shape;193;p19"/>
          <p:cNvSpPr/>
          <p:nvPr/>
        </p:nvSpPr>
        <p:spPr>
          <a:xfrm>
            <a:off x="5375672" y="3897630"/>
            <a:ext cx="3878937" cy="9583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Facilitates internal mentorship programmes and cross-team skill exchanges in professional environments.</a:t>
            </a:r>
            <a:endParaRPr b="0" i="0" sz="1550" u="none" cap="none" strike="noStrike"/>
          </a:p>
        </p:txBody>
      </p:sp>
      <p:sp>
        <p:nvSpPr>
          <p:cNvPr id="194" name="Google Shape;194;p19"/>
          <p:cNvSpPr/>
          <p:nvPr/>
        </p:nvSpPr>
        <p:spPr>
          <a:xfrm>
            <a:off x="9653707" y="2467928"/>
            <a:ext cx="4278035" cy="2587585"/>
          </a:xfrm>
          <a:prstGeom prst="roundRect">
            <a:avLst>
              <a:gd fmla="val 1157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5" name="Google Shape;195;p19"/>
          <p:cNvSpPr/>
          <p:nvPr/>
        </p:nvSpPr>
        <p:spPr>
          <a:xfrm>
            <a:off x="9853255" y="2667476"/>
            <a:ext cx="598884" cy="598884"/>
          </a:xfrm>
          <a:prstGeom prst="roundRect">
            <a:avLst>
              <a:gd fmla="val 15266872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96" name="Google Shape;196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017919" y="2798445"/>
            <a:ext cx="269438" cy="336828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19"/>
          <p:cNvSpPr/>
          <p:nvPr/>
        </p:nvSpPr>
        <p:spPr>
          <a:xfrm>
            <a:off x="9853255" y="3465909"/>
            <a:ext cx="2495312" cy="31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Community Learning</a:t>
            </a:r>
            <a:endParaRPr b="0" i="0" sz="1950" u="none" cap="none" strike="noStrike"/>
          </a:p>
        </p:txBody>
      </p:sp>
      <p:sp>
        <p:nvSpPr>
          <p:cNvPr id="198" name="Google Shape;198;p19"/>
          <p:cNvSpPr/>
          <p:nvPr/>
        </p:nvSpPr>
        <p:spPr>
          <a:xfrm>
            <a:off x="9853255" y="3897630"/>
            <a:ext cx="3878937" cy="95833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Empowers community centres and non-profit organisations to offer inclusive and accessible learning opportunities.</a:t>
            </a:r>
            <a:endParaRPr b="0" i="0" sz="1550" u="none" cap="none" strike="noStrike"/>
          </a:p>
        </p:txBody>
      </p:sp>
      <p:sp>
        <p:nvSpPr>
          <p:cNvPr id="199" name="Google Shape;199;p19"/>
          <p:cNvSpPr/>
          <p:nvPr/>
        </p:nvSpPr>
        <p:spPr>
          <a:xfrm>
            <a:off x="698659" y="5255062"/>
            <a:ext cx="6516767" cy="2268141"/>
          </a:xfrm>
          <a:prstGeom prst="roundRect">
            <a:avLst>
              <a:gd fmla="val 1320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p19"/>
          <p:cNvSpPr/>
          <p:nvPr/>
        </p:nvSpPr>
        <p:spPr>
          <a:xfrm>
            <a:off x="898208" y="5454610"/>
            <a:ext cx="598884" cy="598884"/>
          </a:xfrm>
          <a:prstGeom prst="roundRect">
            <a:avLst>
              <a:gd fmla="val 15266872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1" name="Google Shape;201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062871" y="5585579"/>
            <a:ext cx="269438" cy="336828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9"/>
          <p:cNvSpPr/>
          <p:nvPr/>
        </p:nvSpPr>
        <p:spPr>
          <a:xfrm>
            <a:off x="898208" y="6253043"/>
            <a:ext cx="2591395" cy="31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Event-Based Learning</a:t>
            </a:r>
            <a:endParaRPr b="0" i="0" sz="1950" u="none" cap="none" strike="noStrike"/>
          </a:p>
        </p:txBody>
      </p:sp>
      <p:sp>
        <p:nvSpPr>
          <p:cNvPr id="203" name="Google Shape;203;p19"/>
          <p:cNvSpPr/>
          <p:nvPr/>
        </p:nvSpPr>
        <p:spPr>
          <a:xfrm>
            <a:off x="898208" y="6684764"/>
            <a:ext cx="6117669" cy="638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Perfect for rapid knowledge sharing at hackathons, meetups, and conferences, fostering dynamic learning environments.</a:t>
            </a:r>
            <a:endParaRPr b="0" i="0" sz="1550" u="none" cap="none" strike="noStrike"/>
          </a:p>
        </p:txBody>
      </p:sp>
      <p:sp>
        <p:nvSpPr>
          <p:cNvPr id="204" name="Google Shape;204;p19"/>
          <p:cNvSpPr/>
          <p:nvPr/>
        </p:nvSpPr>
        <p:spPr>
          <a:xfrm>
            <a:off x="7414974" y="5255062"/>
            <a:ext cx="6516767" cy="2268141"/>
          </a:xfrm>
          <a:prstGeom prst="roundRect">
            <a:avLst>
              <a:gd fmla="val 1320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19"/>
          <p:cNvSpPr/>
          <p:nvPr/>
        </p:nvSpPr>
        <p:spPr>
          <a:xfrm>
            <a:off x="7614523" y="5454610"/>
            <a:ext cx="598884" cy="598884"/>
          </a:xfrm>
          <a:prstGeom prst="roundRect">
            <a:avLst>
              <a:gd fmla="val 15266872" name="adj"/>
            </a:avLst>
          </a:prstGeom>
          <a:solidFill>
            <a:srgbClr val="28282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06" name="Google Shape;206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779187" y="5585579"/>
            <a:ext cx="269438" cy="336828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19"/>
          <p:cNvSpPr/>
          <p:nvPr/>
        </p:nvSpPr>
        <p:spPr>
          <a:xfrm>
            <a:off x="7614523" y="6253043"/>
            <a:ext cx="2635806" cy="31194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641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950"/>
              <a:buFont typeface="DM Sans"/>
              <a:buNone/>
            </a:pPr>
            <a:r>
              <a:rPr b="0" i="0" lang="en-US" sz="19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Personal Development</a:t>
            </a:r>
            <a:endParaRPr b="0" i="0" sz="1950" u="none" cap="none" strike="noStrike"/>
          </a:p>
        </p:txBody>
      </p:sp>
      <p:sp>
        <p:nvSpPr>
          <p:cNvPr id="208" name="Google Shape;208;p19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9"/>
          <p:cNvSpPr/>
          <p:nvPr/>
        </p:nvSpPr>
        <p:spPr>
          <a:xfrm>
            <a:off x="7614523" y="6684764"/>
            <a:ext cx="6117669" cy="63888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12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50"/>
              <a:buFont typeface="Inter"/>
              <a:buNone/>
            </a:pPr>
            <a:r>
              <a:rPr b="0" i="0" lang="en-US" sz="15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Offers individuals a platform to practice teaching, build professional portfolios, and expand their personal network.</a:t>
            </a:r>
            <a:endParaRPr b="0" i="0" sz="1550" u="none" cap="none" strike="noStrike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20"/>
          <p:cNvSpPr/>
          <p:nvPr/>
        </p:nvSpPr>
        <p:spPr>
          <a:xfrm>
            <a:off x="575548" y="452199"/>
            <a:ext cx="4594741" cy="4110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Advantages &amp; Considerations</a:t>
            </a:r>
            <a:endParaRPr b="0" i="0" sz="2550" u="none" cap="none" strike="noStrike"/>
          </a:p>
        </p:txBody>
      </p:sp>
      <p:sp>
        <p:nvSpPr>
          <p:cNvPr id="216" name="Google Shape;216;p20"/>
          <p:cNvSpPr/>
          <p:nvPr/>
        </p:nvSpPr>
        <p:spPr>
          <a:xfrm>
            <a:off x="575548" y="1212532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Key Advantages</a:t>
            </a:r>
            <a:endParaRPr b="0" i="0" sz="1600" u="none" cap="none" strike="noStrike"/>
          </a:p>
        </p:txBody>
      </p:sp>
      <p:sp>
        <p:nvSpPr>
          <p:cNvPr id="217" name="Google Shape;217;p20"/>
          <p:cNvSpPr/>
          <p:nvPr/>
        </p:nvSpPr>
        <p:spPr>
          <a:xfrm>
            <a:off x="575548" y="1633895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Democratised Learning: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Provides low-cost or free access to diverse skills.</a:t>
            </a:r>
            <a:endParaRPr b="0" i="0" sz="1250" u="none" cap="none" strike="noStrike"/>
          </a:p>
        </p:txBody>
      </p:sp>
      <p:sp>
        <p:nvSpPr>
          <p:cNvPr id="218" name="Google Shape;218;p20"/>
          <p:cNvSpPr/>
          <p:nvPr/>
        </p:nvSpPr>
        <p:spPr>
          <a:xfrm>
            <a:off x="575548" y="1954411"/>
            <a:ext cx="6539032" cy="26300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Rapid Onboarding: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Simple, mobile-first UI ensures quick user adoption.</a:t>
            </a:r>
            <a:endParaRPr b="0" i="0" sz="1250" u="none" cap="none" strike="noStrike"/>
          </a:p>
        </p:txBody>
      </p:sp>
      <p:sp>
        <p:nvSpPr>
          <p:cNvPr id="219" name="Google Shape;219;p20"/>
          <p:cNvSpPr/>
          <p:nvPr/>
        </p:nvSpPr>
        <p:spPr>
          <a:xfrm>
            <a:off x="575548" y="2274927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High Engagement: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"Thanks" messages, badges, and leaderboards boost interaction.</a:t>
            </a:r>
            <a:endParaRPr b="0" i="0" sz="1250" u="none" cap="none" strike="noStrike"/>
          </a:p>
        </p:txBody>
      </p:sp>
      <p:sp>
        <p:nvSpPr>
          <p:cNvPr id="220" name="Google Shape;220;p20"/>
          <p:cNvSpPr/>
          <p:nvPr/>
        </p:nvSpPr>
        <p:spPr>
          <a:xfrm>
            <a:off x="575548" y="2858453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Accessibility &amp; Extensibility: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Designed to be inclusive, responsive, and easy to expand upon.</a:t>
            </a:r>
            <a:endParaRPr b="0" i="0" sz="1250" u="none" cap="none" strike="noStrike"/>
          </a:p>
        </p:txBody>
      </p:sp>
      <p:pic>
        <p:nvPicPr>
          <p:cNvPr descr="preencoded.png" id="221" name="Google Shape;221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5548" y="3569375"/>
            <a:ext cx="6539032" cy="6539032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20"/>
          <p:cNvSpPr/>
          <p:nvPr/>
        </p:nvSpPr>
        <p:spPr>
          <a:xfrm>
            <a:off x="7523440" y="1212532"/>
            <a:ext cx="4291132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Current Limitations &amp; Future Considerations</a:t>
            </a:r>
            <a:endParaRPr b="0" i="0" sz="1600" u="none" cap="none" strike="noStrike"/>
          </a:p>
        </p:txBody>
      </p:sp>
      <p:sp>
        <p:nvSpPr>
          <p:cNvPr id="223" name="Google Shape;223;p20"/>
          <p:cNvSpPr/>
          <p:nvPr/>
        </p:nvSpPr>
        <p:spPr>
          <a:xfrm>
            <a:off x="7523440" y="1633895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In-Memory Storage: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Demo version uses temporary data, requiring persistence for production.</a:t>
            </a:r>
            <a:endParaRPr b="0" i="0" sz="1250" u="none" cap="none" strike="noStrike"/>
          </a:p>
        </p:txBody>
      </p:sp>
      <p:sp>
        <p:nvSpPr>
          <p:cNvPr id="224" name="Google Shape;224;p20"/>
          <p:cNvSpPr/>
          <p:nvPr/>
        </p:nvSpPr>
        <p:spPr>
          <a:xfrm>
            <a:off x="7523440" y="2217420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Trust &amp; Quality: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Future iterations need ratings, reviews, and verification for reliability.</a:t>
            </a:r>
            <a:endParaRPr b="0" i="0" sz="1250" u="none" cap="none" strike="noStrike"/>
          </a:p>
        </p:txBody>
      </p:sp>
      <p:sp>
        <p:nvSpPr>
          <p:cNvPr id="225" name="Google Shape;225;p20"/>
          <p:cNvSpPr/>
          <p:nvPr/>
        </p:nvSpPr>
        <p:spPr>
          <a:xfrm>
            <a:off x="7523440" y="2800945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Scheduling Challenges: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Coordinating availability can be tricky and requires robust tools.</a:t>
            </a:r>
            <a:endParaRPr b="0" i="0" sz="1250" u="none" cap="none" strike="noStrike"/>
          </a:p>
        </p:txBody>
      </p:sp>
      <p:sp>
        <p:nvSpPr>
          <p:cNvPr id="226" name="Google Shape;226;p20"/>
          <p:cNvSpPr/>
          <p:nvPr/>
        </p:nvSpPr>
        <p:spPr>
          <a:xfrm>
            <a:off x="7523440" y="3384471"/>
            <a:ext cx="6539032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1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Scalability &amp; Security:</a:t>
            </a: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 Requires authentication hardening and content moderation for large-scale deployment.</a:t>
            </a:r>
            <a:endParaRPr b="0" i="0" sz="1250" u="none" cap="none" strike="noStrike"/>
          </a:p>
        </p:txBody>
      </p:sp>
      <p:sp>
        <p:nvSpPr>
          <p:cNvPr id="227" name="Google Shape;227;p20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28" name="Google Shape;228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23440" y="4095393"/>
            <a:ext cx="6539032" cy="6539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1"/>
          <p:cNvSpPr/>
          <p:nvPr/>
        </p:nvSpPr>
        <p:spPr>
          <a:xfrm>
            <a:off x="575548" y="452199"/>
            <a:ext cx="5273159" cy="41100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4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Future Scope: Expanding Horizons</a:t>
            </a:r>
            <a:endParaRPr b="0" i="0" sz="2550" u="none" cap="none" strike="noStrike"/>
          </a:p>
        </p:txBody>
      </p:sp>
      <p:sp>
        <p:nvSpPr>
          <p:cNvPr id="235" name="Google Shape;235;p21"/>
          <p:cNvSpPr/>
          <p:nvPr/>
        </p:nvSpPr>
        <p:spPr>
          <a:xfrm>
            <a:off x="575548" y="1192054"/>
            <a:ext cx="13479304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Our vision for SkillSwap Connect extends far beyond its current capabilities. We plan to introduce several enhancements to solidify its position as a leading peer-to-peer learning platform.</a:t>
            </a:r>
            <a:endParaRPr b="0" i="0" sz="1250" u="none" cap="none" strike="noStrike"/>
          </a:p>
        </p:txBody>
      </p:sp>
      <p:sp>
        <p:nvSpPr>
          <p:cNvPr id="236" name="Google Shape;236;p21"/>
          <p:cNvSpPr/>
          <p:nvPr/>
        </p:nvSpPr>
        <p:spPr>
          <a:xfrm>
            <a:off x="3271361" y="1902976"/>
            <a:ext cx="1347907" cy="1210389"/>
          </a:xfrm>
          <a:prstGeom prst="roundRect">
            <a:avLst>
              <a:gd fmla="val 203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37" name="Google Shape;23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29645" y="2363629"/>
            <a:ext cx="231219" cy="28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21"/>
          <p:cNvSpPr/>
          <p:nvPr/>
        </p:nvSpPr>
        <p:spPr>
          <a:xfrm>
            <a:off x="4783693" y="2067401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Reliability &amp; Scale</a:t>
            </a:r>
            <a:endParaRPr b="0" i="0" sz="1600" u="none" cap="none" strike="noStrike"/>
          </a:p>
        </p:txBody>
      </p:sp>
      <p:sp>
        <p:nvSpPr>
          <p:cNvPr id="239" name="Google Shape;239;p21"/>
          <p:cNvSpPr/>
          <p:nvPr/>
        </p:nvSpPr>
        <p:spPr>
          <a:xfrm>
            <a:off x="4783693" y="2422922"/>
            <a:ext cx="9106733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Implementing robust databases, advanced authentication (AuthN), Role-Based Access Control (RBAC), rate limits, and comprehensive monitoring for production readiness.</a:t>
            </a:r>
            <a:endParaRPr b="0" i="0" sz="1250" u="none" cap="none" strike="noStrike"/>
          </a:p>
        </p:txBody>
      </p:sp>
      <p:sp>
        <p:nvSpPr>
          <p:cNvPr id="240" name="Google Shape;240;p21"/>
          <p:cNvSpPr/>
          <p:nvPr/>
        </p:nvSpPr>
        <p:spPr>
          <a:xfrm>
            <a:off x="4701421" y="3103840"/>
            <a:ext cx="9271278" cy="11430"/>
          </a:xfrm>
          <a:prstGeom prst="roundRect">
            <a:avLst>
              <a:gd fmla="val 215814" name="adj"/>
            </a:avLst>
          </a:prstGeom>
          <a:solidFill>
            <a:srgbClr val="D3D1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1"/>
          <p:cNvSpPr/>
          <p:nvPr/>
        </p:nvSpPr>
        <p:spPr>
          <a:xfrm>
            <a:off x="2597348" y="3195518"/>
            <a:ext cx="2695813" cy="1210389"/>
          </a:xfrm>
          <a:prstGeom prst="roundRect">
            <a:avLst>
              <a:gd fmla="val 203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2" name="Google Shape;242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29645" y="3656171"/>
            <a:ext cx="231219" cy="28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21"/>
          <p:cNvSpPr/>
          <p:nvPr/>
        </p:nvSpPr>
        <p:spPr>
          <a:xfrm>
            <a:off x="5457587" y="3359944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Trust &amp; Safety</a:t>
            </a:r>
            <a:endParaRPr b="0" i="0" sz="1600" u="none" cap="none" strike="noStrike"/>
          </a:p>
        </p:txBody>
      </p:sp>
      <p:sp>
        <p:nvSpPr>
          <p:cNvPr id="244" name="Google Shape;244;p21"/>
          <p:cNvSpPr/>
          <p:nvPr/>
        </p:nvSpPr>
        <p:spPr>
          <a:xfrm>
            <a:off x="5457587" y="3715464"/>
            <a:ext cx="8432840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Developing verification processes, detailed ratings/reviews, reputation systems, and moderation tools to foster a secure and reliable environment.</a:t>
            </a:r>
            <a:endParaRPr b="0" i="0" sz="1250" u="none" cap="none" strike="noStrike"/>
          </a:p>
        </p:txBody>
      </p:sp>
      <p:sp>
        <p:nvSpPr>
          <p:cNvPr id="245" name="Google Shape;245;p21"/>
          <p:cNvSpPr/>
          <p:nvPr/>
        </p:nvSpPr>
        <p:spPr>
          <a:xfrm>
            <a:off x="5375315" y="4396383"/>
            <a:ext cx="8597384" cy="11430"/>
          </a:xfrm>
          <a:prstGeom prst="roundRect">
            <a:avLst>
              <a:gd fmla="val 215814" name="adj"/>
            </a:avLst>
          </a:prstGeom>
          <a:solidFill>
            <a:srgbClr val="D3D1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6" name="Google Shape;246;p21"/>
          <p:cNvSpPr/>
          <p:nvPr/>
        </p:nvSpPr>
        <p:spPr>
          <a:xfrm>
            <a:off x="1923455" y="4488061"/>
            <a:ext cx="4043720" cy="1210389"/>
          </a:xfrm>
          <a:prstGeom prst="roundRect">
            <a:avLst>
              <a:gd fmla="val 203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47" name="Google Shape;247;p21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9645" y="4948714"/>
            <a:ext cx="231219" cy="28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21"/>
          <p:cNvSpPr/>
          <p:nvPr/>
        </p:nvSpPr>
        <p:spPr>
          <a:xfrm>
            <a:off x="6131600" y="4652486"/>
            <a:ext cx="389203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Enhanced Scheduling &amp; Communication</a:t>
            </a:r>
            <a:endParaRPr b="0" i="0" sz="1600" u="none" cap="none" strike="noStrike"/>
          </a:p>
        </p:txBody>
      </p:sp>
      <p:sp>
        <p:nvSpPr>
          <p:cNvPr id="249" name="Google Shape;249;p21"/>
          <p:cNvSpPr/>
          <p:nvPr/>
        </p:nvSpPr>
        <p:spPr>
          <a:xfrm>
            <a:off x="6131600" y="5008007"/>
            <a:ext cx="7758827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Integrating calendar synchronisation, automated reminders, real-time notifications, and in-app video call capabilities for seamless interactions.</a:t>
            </a:r>
            <a:endParaRPr b="0" i="0" sz="1250" u="none" cap="none" strike="noStrike"/>
          </a:p>
        </p:txBody>
      </p:sp>
      <p:sp>
        <p:nvSpPr>
          <p:cNvPr id="250" name="Google Shape;250;p21"/>
          <p:cNvSpPr/>
          <p:nvPr/>
        </p:nvSpPr>
        <p:spPr>
          <a:xfrm>
            <a:off x="6049328" y="5688925"/>
            <a:ext cx="7923371" cy="11430"/>
          </a:xfrm>
          <a:prstGeom prst="roundRect">
            <a:avLst>
              <a:gd fmla="val 215814" name="adj"/>
            </a:avLst>
          </a:prstGeom>
          <a:solidFill>
            <a:srgbClr val="D3D1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21"/>
          <p:cNvSpPr/>
          <p:nvPr/>
        </p:nvSpPr>
        <p:spPr>
          <a:xfrm>
            <a:off x="1249442" y="5780603"/>
            <a:ext cx="5391626" cy="1210389"/>
          </a:xfrm>
          <a:prstGeom prst="roundRect">
            <a:avLst>
              <a:gd fmla="val 203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2" name="Google Shape;252;p21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829645" y="6241256"/>
            <a:ext cx="231219" cy="28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21"/>
          <p:cNvSpPr/>
          <p:nvPr/>
        </p:nvSpPr>
        <p:spPr>
          <a:xfrm>
            <a:off x="6805493" y="5945029"/>
            <a:ext cx="2055614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Intelligent Learning</a:t>
            </a:r>
            <a:endParaRPr b="0" i="0" sz="1600" u="none" cap="none" strike="noStrike"/>
          </a:p>
        </p:txBody>
      </p:sp>
      <p:sp>
        <p:nvSpPr>
          <p:cNvPr id="254" name="Google Shape;254;p21"/>
          <p:cNvSpPr/>
          <p:nvPr/>
        </p:nvSpPr>
        <p:spPr>
          <a:xfrm>
            <a:off x="6805493" y="6300549"/>
            <a:ext cx="7084933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Leveraging AI for smarter matching, personalised skill path recommendations, and adaptive learning experiences.</a:t>
            </a:r>
            <a:endParaRPr b="0" i="0" sz="1250" u="none" cap="none" strike="noStrike"/>
          </a:p>
        </p:txBody>
      </p:sp>
      <p:sp>
        <p:nvSpPr>
          <p:cNvPr id="255" name="Google Shape;255;p21"/>
          <p:cNvSpPr/>
          <p:nvPr/>
        </p:nvSpPr>
        <p:spPr>
          <a:xfrm>
            <a:off x="6723221" y="6981468"/>
            <a:ext cx="7249478" cy="11430"/>
          </a:xfrm>
          <a:prstGeom prst="roundRect">
            <a:avLst>
              <a:gd fmla="val 215814" name="adj"/>
            </a:avLst>
          </a:prstGeom>
          <a:solidFill>
            <a:srgbClr val="D3D1C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21"/>
          <p:cNvSpPr/>
          <p:nvPr/>
        </p:nvSpPr>
        <p:spPr>
          <a:xfrm>
            <a:off x="575548" y="7073146"/>
            <a:ext cx="6739652" cy="1210389"/>
          </a:xfrm>
          <a:prstGeom prst="roundRect">
            <a:avLst>
              <a:gd fmla="val 203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7" name="Google Shape;257;p21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29764" y="7533799"/>
            <a:ext cx="231219" cy="288965"/>
          </a:xfrm>
          <a:prstGeom prst="rect">
            <a:avLst/>
          </a:prstGeom>
          <a:noFill/>
          <a:ln>
            <a:noFill/>
          </a:ln>
        </p:spPr>
      </p:pic>
      <p:sp>
        <p:nvSpPr>
          <p:cNvPr id="258" name="Google Shape;258;p21"/>
          <p:cNvSpPr/>
          <p:nvPr/>
        </p:nvSpPr>
        <p:spPr>
          <a:xfrm>
            <a:off x="7479625" y="7237571"/>
            <a:ext cx="2240875" cy="25693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600"/>
              <a:buFont typeface="DM Sans"/>
              <a:buNone/>
            </a:pPr>
            <a:r>
              <a:rPr b="0" i="0" lang="en-US" sz="160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Growth &amp; Monetisation</a:t>
            </a:r>
            <a:endParaRPr b="0" i="0" sz="1600" u="none" cap="none" strike="noStrike"/>
          </a:p>
        </p:txBody>
      </p:sp>
      <p:sp>
        <p:nvSpPr>
          <p:cNvPr id="259" name="Google Shape;259;p21"/>
          <p:cNvSpPr/>
          <p:nvPr/>
        </p:nvSpPr>
        <p:spPr>
          <a:xfrm>
            <a:off x="12691950" y="7498450"/>
            <a:ext cx="1836000" cy="7257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21"/>
          <p:cNvSpPr/>
          <p:nvPr/>
        </p:nvSpPr>
        <p:spPr>
          <a:xfrm>
            <a:off x="7479625" y="7593092"/>
            <a:ext cx="6410801" cy="526018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4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50"/>
              <a:buFont typeface="Inter"/>
              <a:buNone/>
            </a:pPr>
            <a:r>
              <a:rPr b="0" i="0" lang="en-US" sz="12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Introducing features like learning groups/cohorts, organised events/challenges, and exploring monetisation or sponsorship models.</a:t>
            </a:r>
            <a:endParaRPr b="0" i="0" sz="1250" u="none" cap="none" strike="noStrike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